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347" r:id="rId4"/>
    <p:sldId id="353" r:id="rId5"/>
    <p:sldId id="344" r:id="rId6"/>
    <p:sldId id="350" r:id="rId7"/>
    <p:sldId id="341" r:id="rId8"/>
    <p:sldId id="360" r:id="rId9"/>
    <p:sldId id="358" r:id="rId10"/>
    <p:sldId id="348" r:id="rId11"/>
    <p:sldId id="356" r:id="rId12"/>
    <p:sldId id="343" r:id="rId13"/>
    <p:sldId id="359" r:id="rId14"/>
    <p:sldId id="351" r:id="rId15"/>
    <p:sldId id="257" r:id="rId16"/>
    <p:sldId id="354" r:id="rId17"/>
    <p:sldId id="345" r:id="rId18"/>
    <p:sldId id="258" r:id="rId19"/>
    <p:sldId id="346" r:id="rId20"/>
    <p:sldId id="342" r:id="rId21"/>
    <p:sldId id="35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B52"/>
    <a:srgbClr val="00D25F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61227-5F54-4E76-A0F1-CF7B1FF835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88D77C-2B1D-478E-B758-96F478A1DE93}">
      <dgm:prSet/>
      <dgm:spPr/>
      <dgm:t>
        <a:bodyPr/>
        <a:lstStyle/>
        <a:p>
          <a:r>
            <a:rPr lang="es-MX" dirty="0"/>
            <a:t>Documentos.</a:t>
          </a:r>
          <a:endParaRPr lang="en-US" dirty="0"/>
        </a:p>
      </dgm:t>
    </dgm:pt>
    <dgm:pt modelId="{8FB48691-AA2C-46CC-B165-81EFD66D8F9F}" type="parTrans" cxnId="{EA10AD57-18D6-477F-B866-58A88020D543}">
      <dgm:prSet/>
      <dgm:spPr/>
      <dgm:t>
        <a:bodyPr/>
        <a:lstStyle/>
        <a:p>
          <a:endParaRPr lang="en-US"/>
        </a:p>
      </dgm:t>
    </dgm:pt>
    <dgm:pt modelId="{19E04757-D96C-4FB3-94B0-4B8C5CCA26BF}" type="sibTrans" cxnId="{EA10AD57-18D6-477F-B866-58A88020D543}">
      <dgm:prSet/>
      <dgm:spPr/>
      <dgm:t>
        <a:bodyPr/>
        <a:lstStyle/>
        <a:p>
          <a:endParaRPr lang="en-US"/>
        </a:p>
      </dgm:t>
    </dgm:pt>
    <dgm:pt modelId="{686CA9B0-1D99-4B8B-B1CD-A23F8D881EB6}">
      <dgm:prSet/>
      <dgm:spPr/>
      <dgm:t>
        <a:bodyPr/>
        <a:lstStyle/>
        <a:p>
          <a:r>
            <a:rPr lang="es-MX" dirty="0"/>
            <a:t>Objetos históricos.  </a:t>
          </a:r>
          <a:endParaRPr lang="en-US" dirty="0"/>
        </a:p>
      </dgm:t>
    </dgm:pt>
    <dgm:pt modelId="{6328E033-C226-4019-AC72-B4283CD00640}" type="parTrans" cxnId="{64AEEF3E-825C-4150-8550-44A8CEA6E3FF}">
      <dgm:prSet/>
      <dgm:spPr/>
      <dgm:t>
        <a:bodyPr/>
        <a:lstStyle/>
        <a:p>
          <a:endParaRPr lang="en-US"/>
        </a:p>
      </dgm:t>
    </dgm:pt>
    <dgm:pt modelId="{422B7E3C-A1E7-419E-AF8B-E3DC8556E287}" type="sibTrans" cxnId="{64AEEF3E-825C-4150-8550-44A8CEA6E3FF}">
      <dgm:prSet/>
      <dgm:spPr/>
      <dgm:t>
        <a:bodyPr/>
        <a:lstStyle/>
        <a:p>
          <a:endParaRPr lang="en-US"/>
        </a:p>
      </dgm:t>
    </dgm:pt>
    <dgm:pt modelId="{2F23FCB5-0F91-48FE-B872-328999E0523F}">
      <dgm:prSet/>
      <dgm:spPr/>
      <dgm:t>
        <a:bodyPr/>
        <a:lstStyle/>
        <a:p>
          <a:r>
            <a:rPr lang="es-MX" dirty="0"/>
            <a:t>Instituciones.</a:t>
          </a:r>
          <a:endParaRPr lang="en-US" dirty="0"/>
        </a:p>
      </dgm:t>
    </dgm:pt>
    <dgm:pt modelId="{4AF15CA5-641D-4E6F-8EB2-47B7A5B6E96A}" type="parTrans" cxnId="{F0323870-F796-4555-BF2D-04D064D6A3BD}">
      <dgm:prSet/>
      <dgm:spPr/>
      <dgm:t>
        <a:bodyPr/>
        <a:lstStyle/>
        <a:p>
          <a:endParaRPr lang="en-US"/>
        </a:p>
      </dgm:t>
    </dgm:pt>
    <dgm:pt modelId="{A48C30FF-7C4A-4299-9C19-4914F9847041}" type="sibTrans" cxnId="{F0323870-F796-4555-BF2D-04D064D6A3BD}">
      <dgm:prSet/>
      <dgm:spPr/>
      <dgm:t>
        <a:bodyPr/>
        <a:lstStyle/>
        <a:p>
          <a:endParaRPr lang="en-US"/>
        </a:p>
      </dgm:t>
    </dgm:pt>
    <dgm:pt modelId="{66C1D598-DAE3-4679-A4C6-977DF2F1A4BD}">
      <dgm:prSet/>
      <dgm:spPr/>
      <dgm:t>
        <a:bodyPr/>
        <a:lstStyle/>
        <a:p>
          <a:r>
            <a:rPr lang="pt-BR" dirty="0"/>
            <a:t>Testimonios de historias de vida.</a:t>
          </a:r>
          <a:endParaRPr lang="en-US" dirty="0"/>
        </a:p>
      </dgm:t>
    </dgm:pt>
    <dgm:pt modelId="{86C0223B-A182-48CD-99D1-FA971ED37CED}" type="parTrans" cxnId="{07431E95-7364-4CCF-BDB4-C6C445074D57}">
      <dgm:prSet/>
      <dgm:spPr/>
      <dgm:t>
        <a:bodyPr/>
        <a:lstStyle/>
        <a:p>
          <a:endParaRPr lang="en-US"/>
        </a:p>
      </dgm:t>
    </dgm:pt>
    <dgm:pt modelId="{49E016FE-11B5-45E0-9A77-F8637E204750}" type="sibTrans" cxnId="{07431E95-7364-4CCF-BDB4-C6C445074D57}">
      <dgm:prSet/>
      <dgm:spPr/>
      <dgm:t>
        <a:bodyPr/>
        <a:lstStyle/>
        <a:p>
          <a:endParaRPr lang="en-US"/>
        </a:p>
      </dgm:t>
    </dgm:pt>
    <dgm:pt modelId="{C26C6DDF-171B-49BE-B8DD-4F295CE09891}">
      <dgm:prSet/>
      <dgm:spPr/>
      <dgm:t>
        <a:bodyPr/>
        <a:lstStyle/>
        <a:p>
          <a:r>
            <a:rPr lang="pt-BR" dirty="0"/>
            <a:t>Relatos pedagógicos.  </a:t>
          </a:r>
          <a:endParaRPr lang="en-US" dirty="0"/>
        </a:p>
      </dgm:t>
    </dgm:pt>
    <dgm:pt modelId="{01224837-6915-46E9-9D27-C303098D1EEA}" type="parTrans" cxnId="{5C5C1BAF-73A7-462E-9087-91F26CDE64DF}">
      <dgm:prSet/>
      <dgm:spPr/>
      <dgm:t>
        <a:bodyPr/>
        <a:lstStyle/>
        <a:p>
          <a:endParaRPr lang="en-US"/>
        </a:p>
      </dgm:t>
    </dgm:pt>
    <dgm:pt modelId="{D62EC236-AC1D-45A8-9247-18532CFC95C7}" type="sibTrans" cxnId="{5C5C1BAF-73A7-462E-9087-91F26CDE64DF}">
      <dgm:prSet/>
      <dgm:spPr/>
      <dgm:t>
        <a:bodyPr/>
        <a:lstStyle/>
        <a:p>
          <a:endParaRPr lang="en-US"/>
        </a:p>
      </dgm:t>
    </dgm:pt>
    <dgm:pt modelId="{3F62AE51-4C9E-47C6-A721-005B2BA73C51}" type="pres">
      <dgm:prSet presAssocID="{CE661227-5F54-4E76-A0F1-CF7B1FF83551}" presName="linear" presStyleCnt="0">
        <dgm:presLayoutVars>
          <dgm:animLvl val="lvl"/>
          <dgm:resizeHandles val="exact"/>
        </dgm:presLayoutVars>
      </dgm:prSet>
      <dgm:spPr/>
    </dgm:pt>
    <dgm:pt modelId="{53C05255-D043-472A-A42A-BAB423E3D553}" type="pres">
      <dgm:prSet presAssocID="{9188D77C-2B1D-478E-B758-96F478A1DE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ECFA78-C5C7-467F-9400-9C985C7EC7CC}" type="pres">
      <dgm:prSet presAssocID="{19E04757-D96C-4FB3-94B0-4B8C5CCA26BF}" presName="spacer" presStyleCnt="0"/>
      <dgm:spPr/>
    </dgm:pt>
    <dgm:pt modelId="{E5FBE8D9-394B-4C19-8C81-D47BFE61E1FE}" type="pres">
      <dgm:prSet presAssocID="{686CA9B0-1D99-4B8B-B1CD-A23F8D881EB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3AB151-4B4A-4B71-B998-EA2A9A8C2462}" type="pres">
      <dgm:prSet presAssocID="{422B7E3C-A1E7-419E-AF8B-E3DC8556E287}" presName="spacer" presStyleCnt="0"/>
      <dgm:spPr/>
    </dgm:pt>
    <dgm:pt modelId="{51FCAB08-52FA-4CA1-81B6-65FA71932808}" type="pres">
      <dgm:prSet presAssocID="{2F23FCB5-0F91-48FE-B872-328999E0523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63C366F-304C-46CC-AE3C-32FA643B8CDE}" type="pres">
      <dgm:prSet presAssocID="{A48C30FF-7C4A-4299-9C19-4914F9847041}" presName="spacer" presStyleCnt="0"/>
      <dgm:spPr/>
    </dgm:pt>
    <dgm:pt modelId="{F0E1E3A5-3FC8-4BD1-A688-5E58653301A4}" type="pres">
      <dgm:prSet presAssocID="{66C1D598-DAE3-4679-A4C6-977DF2F1A4B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17D224-3C3F-4932-9CB8-F1551EB63B3F}" type="pres">
      <dgm:prSet presAssocID="{49E016FE-11B5-45E0-9A77-F8637E204750}" presName="spacer" presStyleCnt="0"/>
      <dgm:spPr/>
    </dgm:pt>
    <dgm:pt modelId="{11C8F78B-574D-4F7A-90B4-BA25546E0181}" type="pres">
      <dgm:prSet presAssocID="{C26C6DDF-171B-49BE-B8DD-4F295CE0989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DD2C91B-3DDD-47D2-9B15-BDA6E19CA18B}" type="presOf" srcId="{66C1D598-DAE3-4679-A4C6-977DF2F1A4BD}" destId="{F0E1E3A5-3FC8-4BD1-A688-5E58653301A4}" srcOrd="0" destOrd="0" presId="urn:microsoft.com/office/officeart/2005/8/layout/vList2"/>
    <dgm:cxn modelId="{64AEEF3E-825C-4150-8550-44A8CEA6E3FF}" srcId="{CE661227-5F54-4E76-A0F1-CF7B1FF83551}" destId="{686CA9B0-1D99-4B8B-B1CD-A23F8D881EB6}" srcOrd="1" destOrd="0" parTransId="{6328E033-C226-4019-AC72-B4283CD00640}" sibTransId="{422B7E3C-A1E7-419E-AF8B-E3DC8556E287}"/>
    <dgm:cxn modelId="{F0323870-F796-4555-BF2D-04D064D6A3BD}" srcId="{CE661227-5F54-4E76-A0F1-CF7B1FF83551}" destId="{2F23FCB5-0F91-48FE-B872-328999E0523F}" srcOrd="2" destOrd="0" parTransId="{4AF15CA5-641D-4E6F-8EB2-47B7A5B6E96A}" sibTransId="{A48C30FF-7C4A-4299-9C19-4914F9847041}"/>
    <dgm:cxn modelId="{EA10AD57-18D6-477F-B866-58A88020D543}" srcId="{CE661227-5F54-4E76-A0F1-CF7B1FF83551}" destId="{9188D77C-2B1D-478E-B758-96F478A1DE93}" srcOrd="0" destOrd="0" parTransId="{8FB48691-AA2C-46CC-B165-81EFD66D8F9F}" sibTransId="{19E04757-D96C-4FB3-94B0-4B8C5CCA26BF}"/>
    <dgm:cxn modelId="{07431E95-7364-4CCF-BDB4-C6C445074D57}" srcId="{CE661227-5F54-4E76-A0F1-CF7B1FF83551}" destId="{66C1D598-DAE3-4679-A4C6-977DF2F1A4BD}" srcOrd="3" destOrd="0" parTransId="{86C0223B-A182-48CD-99D1-FA971ED37CED}" sibTransId="{49E016FE-11B5-45E0-9A77-F8637E204750}"/>
    <dgm:cxn modelId="{C3B2CEA5-9203-4E74-A7F6-6C8FB8A962CC}" type="presOf" srcId="{C26C6DDF-171B-49BE-B8DD-4F295CE09891}" destId="{11C8F78B-574D-4F7A-90B4-BA25546E0181}" srcOrd="0" destOrd="0" presId="urn:microsoft.com/office/officeart/2005/8/layout/vList2"/>
    <dgm:cxn modelId="{D38DEDA5-E190-42ED-86C9-900277779DA0}" type="presOf" srcId="{686CA9B0-1D99-4B8B-B1CD-A23F8D881EB6}" destId="{E5FBE8D9-394B-4C19-8C81-D47BFE61E1FE}" srcOrd="0" destOrd="0" presId="urn:microsoft.com/office/officeart/2005/8/layout/vList2"/>
    <dgm:cxn modelId="{5C5C1BAF-73A7-462E-9087-91F26CDE64DF}" srcId="{CE661227-5F54-4E76-A0F1-CF7B1FF83551}" destId="{C26C6DDF-171B-49BE-B8DD-4F295CE09891}" srcOrd="4" destOrd="0" parTransId="{01224837-6915-46E9-9D27-C303098D1EEA}" sibTransId="{D62EC236-AC1D-45A8-9247-18532CFC95C7}"/>
    <dgm:cxn modelId="{892318DC-196B-4461-84CE-57BD89C44C22}" type="presOf" srcId="{2F23FCB5-0F91-48FE-B872-328999E0523F}" destId="{51FCAB08-52FA-4CA1-81B6-65FA71932808}" srcOrd="0" destOrd="0" presId="urn:microsoft.com/office/officeart/2005/8/layout/vList2"/>
    <dgm:cxn modelId="{F0948FEE-9E7C-48DE-81D6-A34C30027462}" type="presOf" srcId="{CE661227-5F54-4E76-A0F1-CF7B1FF83551}" destId="{3F62AE51-4C9E-47C6-A721-005B2BA73C51}" srcOrd="0" destOrd="0" presId="urn:microsoft.com/office/officeart/2005/8/layout/vList2"/>
    <dgm:cxn modelId="{8BAB62F9-BFBF-4EAE-B077-F67F650BDB9D}" type="presOf" srcId="{9188D77C-2B1D-478E-B758-96F478A1DE93}" destId="{53C05255-D043-472A-A42A-BAB423E3D553}" srcOrd="0" destOrd="0" presId="urn:microsoft.com/office/officeart/2005/8/layout/vList2"/>
    <dgm:cxn modelId="{93A1C9FE-8FD4-41FE-B6B7-1367C93994C0}" type="presParOf" srcId="{3F62AE51-4C9E-47C6-A721-005B2BA73C51}" destId="{53C05255-D043-472A-A42A-BAB423E3D553}" srcOrd="0" destOrd="0" presId="urn:microsoft.com/office/officeart/2005/8/layout/vList2"/>
    <dgm:cxn modelId="{EEDFF911-9626-45A8-BE5C-73FE7812DF00}" type="presParOf" srcId="{3F62AE51-4C9E-47C6-A721-005B2BA73C51}" destId="{63ECFA78-C5C7-467F-9400-9C985C7EC7CC}" srcOrd="1" destOrd="0" presId="urn:microsoft.com/office/officeart/2005/8/layout/vList2"/>
    <dgm:cxn modelId="{876EB442-7A63-492E-8EAD-26FCDBD5EF61}" type="presParOf" srcId="{3F62AE51-4C9E-47C6-A721-005B2BA73C51}" destId="{E5FBE8D9-394B-4C19-8C81-D47BFE61E1FE}" srcOrd="2" destOrd="0" presId="urn:microsoft.com/office/officeart/2005/8/layout/vList2"/>
    <dgm:cxn modelId="{183B3127-56D9-4626-887D-E11C509C269D}" type="presParOf" srcId="{3F62AE51-4C9E-47C6-A721-005B2BA73C51}" destId="{1F3AB151-4B4A-4B71-B998-EA2A9A8C2462}" srcOrd="3" destOrd="0" presId="urn:microsoft.com/office/officeart/2005/8/layout/vList2"/>
    <dgm:cxn modelId="{863EA1DC-A101-4150-A990-202596074337}" type="presParOf" srcId="{3F62AE51-4C9E-47C6-A721-005B2BA73C51}" destId="{51FCAB08-52FA-4CA1-81B6-65FA71932808}" srcOrd="4" destOrd="0" presId="urn:microsoft.com/office/officeart/2005/8/layout/vList2"/>
    <dgm:cxn modelId="{D16261FD-FAC6-454D-B286-6162CAF3A818}" type="presParOf" srcId="{3F62AE51-4C9E-47C6-A721-005B2BA73C51}" destId="{A63C366F-304C-46CC-AE3C-32FA643B8CDE}" srcOrd="5" destOrd="0" presId="urn:microsoft.com/office/officeart/2005/8/layout/vList2"/>
    <dgm:cxn modelId="{CE3A21B5-EB80-44CF-B4C9-D3F692293327}" type="presParOf" srcId="{3F62AE51-4C9E-47C6-A721-005B2BA73C51}" destId="{F0E1E3A5-3FC8-4BD1-A688-5E58653301A4}" srcOrd="6" destOrd="0" presId="urn:microsoft.com/office/officeart/2005/8/layout/vList2"/>
    <dgm:cxn modelId="{BFAB6851-1842-4CAD-A14A-393691C1B965}" type="presParOf" srcId="{3F62AE51-4C9E-47C6-A721-005B2BA73C51}" destId="{DF17D224-3C3F-4932-9CB8-F1551EB63B3F}" srcOrd="7" destOrd="0" presId="urn:microsoft.com/office/officeart/2005/8/layout/vList2"/>
    <dgm:cxn modelId="{76751F6F-FA35-49EE-ADB8-6ED67FF9E760}" type="presParOf" srcId="{3F62AE51-4C9E-47C6-A721-005B2BA73C51}" destId="{11C8F78B-574D-4F7A-90B4-BA25546E01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05255-D043-472A-A42A-BAB423E3D553}">
      <dsp:nvSpPr>
        <dsp:cNvPr id="0" name=""/>
        <dsp:cNvSpPr/>
      </dsp:nvSpPr>
      <dsp:spPr>
        <a:xfrm>
          <a:off x="0" y="576703"/>
          <a:ext cx="6513603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Documentos.</a:t>
          </a:r>
          <a:endParaRPr lang="en-US" sz="3600" kern="1200" dirty="0"/>
        </a:p>
      </dsp:txBody>
      <dsp:txXfrm>
        <a:off x="42151" y="618854"/>
        <a:ext cx="6429301" cy="779158"/>
      </dsp:txXfrm>
    </dsp:sp>
    <dsp:sp modelId="{E5FBE8D9-394B-4C19-8C81-D47BFE61E1FE}">
      <dsp:nvSpPr>
        <dsp:cNvPr id="0" name=""/>
        <dsp:cNvSpPr/>
      </dsp:nvSpPr>
      <dsp:spPr>
        <a:xfrm>
          <a:off x="0" y="1543843"/>
          <a:ext cx="6513603" cy="8634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Objetos históricos.  </a:t>
          </a:r>
          <a:endParaRPr lang="en-US" sz="3600" kern="1200" dirty="0"/>
        </a:p>
      </dsp:txBody>
      <dsp:txXfrm>
        <a:off x="42151" y="1585994"/>
        <a:ext cx="6429301" cy="779158"/>
      </dsp:txXfrm>
    </dsp:sp>
    <dsp:sp modelId="{51FCAB08-52FA-4CA1-81B6-65FA71932808}">
      <dsp:nvSpPr>
        <dsp:cNvPr id="0" name=""/>
        <dsp:cNvSpPr/>
      </dsp:nvSpPr>
      <dsp:spPr>
        <a:xfrm>
          <a:off x="0" y="2510983"/>
          <a:ext cx="6513603" cy="8634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Instituciones.</a:t>
          </a:r>
          <a:endParaRPr lang="en-US" sz="3600" kern="1200" dirty="0"/>
        </a:p>
      </dsp:txBody>
      <dsp:txXfrm>
        <a:off x="42151" y="2553134"/>
        <a:ext cx="6429301" cy="779158"/>
      </dsp:txXfrm>
    </dsp:sp>
    <dsp:sp modelId="{F0E1E3A5-3FC8-4BD1-A688-5E58653301A4}">
      <dsp:nvSpPr>
        <dsp:cNvPr id="0" name=""/>
        <dsp:cNvSpPr/>
      </dsp:nvSpPr>
      <dsp:spPr>
        <a:xfrm>
          <a:off x="0" y="3478123"/>
          <a:ext cx="6513603" cy="8634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Testimonios de historias de vida.</a:t>
          </a:r>
          <a:endParaRPr lang="en-US" sz="3600" kern="1200" dirty="0"/>
        </a:p>
      </dsp:txBody>
      <dsp:txXfrm>
        <a:off x="42151" y="3520274"/>
        <a:ext cx="6429301" cy="779158"/>
      </dsp:txXfrm>
    </dsp:sp>
    <dsp:sp modelId="{11C8F78B-574D-4F7A-90B4-BA25546E0181}">
      <dsp:nvSpPr>
        <dsp:cNvPr id="0" name=""/>
        <dsp:cNvSpPr/>
      </dsp:nvSpPr>
      <dsp:spPr>
        <a:xfrm>
          <a:off x="0" y="4445263"/>
          <a:ext cx="6513603" cy="8634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Relatos pedagógicos.  </a:t>
          </a:r>
          <a:endParaRPr lang="en-US" sz="3600" kern="1200" dirty="0"/>
        </a:p>
      </dsp:txBody>
      <dsp:txXfrm>
        <a:off x="42151" y="4487414"/>
        <a:ext cx="6429301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53197-8DF3-4AA7-92E2-8F50BDE3E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B9B7A9-C678-470E-88D9-67BFEA7B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E4E0B-BEE7-4EFC-953B-6A15AE2A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61632-9D60-4E2C-846A-1EC6B166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84239A-B479-4936-AAAF-48E8D482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38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CF165-11DC-43C4-BC23-5619D56C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806501-945D-470D-9E77-87A6761F1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4EB819-64F2-4AC2-B571-BE675EED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B3AE3-FA14-4AEF-88B3-F72E7EFB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320B3D-4DAE-417B-9D6A-541D1C16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86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2167A0-2FCB-4BA3-9BEC-FDC257ABE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8BE7E7-0349-4687-83C0-BC572021A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4B6EE-D5E5-433C-8DFF-8F7C4FAD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4C29E-D3BA-4D63-88B1-933A3F1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2E964-D8EC-41AD-83FD-2F2EA39B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77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EBE7A-F933-44AB-93A4-FF2242E8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279CF-1D1E-4D6A-9D5F-C432DB07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1EF22-4C6D-4D70-9485-DAC8E6C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A142F-7622-46E1-ABE4-91DDFDDA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32220-8024-4FD6-8AAB-1BB94189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8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A973E-B859-41A3-AFA6-06B4478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978646-0068-43AC-8278-4689DDBF0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327E29-DC3E-4D7E-BB7F-69E95C57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E1005-98D8-4231-994D-6BDCF123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6A4099-F9A9-4CDB-90A5-53A65CB3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33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2EB13-96C1-491D-871A-FC2929F3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176DE-0BB1-4785-B15D-2FDD2D629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DFCA6-89E4-48C3-8736-5C6E8BA3B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64924-3D4E-4303-97D0-3ED9FC28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8D23A3-A1B9-453C-A1C3-56141E20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84F034-321C-473B-98BE-6E8AF17E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42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A44D3-6EF4-4609-B271-F9429D2E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E28F7-FA74-4786-B1E4-3A530C3DD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3CB55E-2734-4277-B0AB-DBF1C29E7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D6FF40-667F-4206-BA04-AB911B48E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8D6401-79D5-49D8-AA0A-D79FDCF0D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BE7767-21A1-46CD-BD30-3EC265BB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2CADA7-D565-4DB6-BEDB-FAD90D5C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7E5BF5-7E7B-4BD2-8703-4B91BEB6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96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C2B4E-6B69-4E40-9C7C-85E6FA9A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614321-3660-4EEE-8900-56D9B0ED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549A96-9B50-4694-A07D-BACBC713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E86F48-FDA0-4149-84B5-5325F5BE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61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608711-F42E-4C41-92BE-6380BC4A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EEA0D6-4CF7-4442-AEC6-7FD50EE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845D36-7C7D-4D9A-A5FC-FECF24F6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9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07379-8891-45C7-ABD4-8A7DF9D9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CE3F22-82D5-4DF7-B2CE-5E4912C8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15B934-1976-4FC8-8385-86FFDFE85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286820-CC16-40F3-87F1-C9AD63A4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5ABCE7-3FA4-4D21-8597-3645ED0B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161956-3F0F-4041-80A9-CD139FD2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28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2CAF4-B599-442B-926A-B49DC367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038358-1BB0-4FA9-86FC-34E37764C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372BB2-D6A2-4BDC-9B64-7F9B6EBA8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B3210-9351-4075-8DAC-F51FC87C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94D20E-6A2D-4A85-AC13-846E7D01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313E34-828C-4D1C-8714-8C885153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35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9483A9-C591-443E-B10C-5FEB187E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1150FC-F17B-418A-91CB-4DB4CCE60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802AD4-B594-4264-989F-D9AAFA212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A8B0-67F0-43D6-B959-9D7057CEDF6F}" type="datetimeFigureOut">
              <a:rPr lang="pt-BR" smtClean="0"/>
              <a:t>31/10/2019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4DAA84-E58D-4040-8652-2377782BB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9E79CB-BB19-49A5-81EF-9C6230B78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2886-304E-46CD-8BC6-EDDA34059D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0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hola@profesormanuelmoren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93A37-EDFE-4F62-B075-C6212E886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390" y="3962612"/>
            <a:ext cx="8658225" cy="1991111"/>
          </a:xfrm>
        </p:spPr>
        <p:txBody>
          <a:bodyPr anchor="t">
            <a:normAutofit/>
          </a:bodyPr>
          <a:lstStyle/>
          <a:p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historicidad de la docencia: 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siglo XIX al XXI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AC1AA1-51F1-4006-AB2A-82CE07E6D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206" y="5789131"/>
            <a:ext cx="5609219" cy="576738"/>
          </a:xfrm>
        </p:spPr>
        <p:txBody>
          <a:bodyPr anchor="b">
            <a:normAutofit/>
          </a:bodyPr>
          <a:lstStyle/>
          <a:p>
            <a:r>
              <a:rPr lang="es-MX" sz="1300" i="1" dirty="0"/>
              <a:t>Manuel Moreno Castañeda</a:t>
            </a:r>
          </a:p>
          <a:p>
            <a:r>
              <a:rPr lang="es-MX" sz="1300" i="1" dirty="0"/>
              <a:t>hola@profesormanuelmoreno.com</a:t>
            </a:r>
            <a:endParaRPr lang="pt-BR" sz="1300" i="1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Education - Creative Commons">
            <a:extLst>
              <a:ext uri="{FF2B5EF4-FFF2-40B4-BE49-F238E27FC236}">
                <a16:creationId xmlns:a16="http://schemas.microsoft.com/office/drawing/2014/main" id="{BC547FB0-5A84-4178-A0CD-2A3E4E54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r="-1" b="9785"/>
          <a:stretch/>
        </p:blipFill>
        <p:spPr bwMode="auto"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Young woman sitting at table with open book">
            <a:extLst>
              <a:ext uri="{FF2B5EF4-FFF2-40B4-BE49-F238E27FC236}">
                <a16:creationId xmlns:a16="http://schemas.microsoft.com/office/drawing/2014/main" id="{06600AD2-2B4C-480E-963F-7D7505618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r="31591" b="1"/>
          <a:stretch/>
        </p:blipFill>
        <p:spPr bwMode="auto">
          <a:xfrm>
            <a:off x="0" y="2594978"/>
            <a:ext cx="3092498" cy="3964433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tudents, Classroom, School, Sad, Education, Young">
            <a:extLst>
              <a:ext uri="{FF2B5EF4-FFF2-40B4-BE49-F238E27FC236}">
                <a16:creationId xmlns:a16="http://schemas.microsoft.com/office/drawing/2014/main" id="{2FA45698-BA88-4D6D-A11E-EA9CBD237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16136" b="3"/>
          <a:stretch/>
        </p:blipFill>
        <p:spPr bwMode="auto"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 Ancient letters on desk">
            <a:extLst>
              <a:ext uri="{FF2B5EF4-FFF2-40B4-BE49-F238E27FC236}">
                <a16:creationId xmlns:a16="http://schemas.microsoft.com/office/drawing/2014/main" id="{E72EDCD7-C6C1-42A8-8186-C9D374522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2" r="1" b="1"/>
          <a:stretch/>
        </p:blipFill>
        <p:spPr bwMode="auto"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CBBB1-319E-46AE-9F07-DDFA165E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16"/>
            <a:ext cx="10515600" cy="849313"/>
          </a:xfrm>
        </p:spPr>
        <p:txBody>
          <a:bodyPr>
            <a:normAutofit fontScale="90000"/>
          </a:bodyPr>
          <a:lstStyle/>
          <a:p>
            <a:br>
              <a:rPr lang="es-MX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E63BB-29A0-473D-90C2-B72BF7A75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536572"/>
            <a:ext cx="5419725" cy="56356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y continuidades de 1892 a 2019?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Contenidos curriculares.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Instrumentos escolares.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Edificios e instalaciones.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Mobiliario.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Organización de las instituciones formadoras de docentes.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Normatividad de la docencia.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Los modos de enseñar y aprender.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La relación entre estudiantes y docentes.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200" dirty="0">
                <a:solidFill>
                  <a:srgbClr val="C00000"/>
                </a:solidFill>
              </a:rPr>
              <a:t>La docencia en las relaciones entre escuela y comunidad.</a:t>
            </a:r>
          </a:p>
          <a:p>
            <a:pPr marL="514350" indent="-514350">
              <a:buAutoNum type="arabicPeriod"/>
            </a:pPr>
            <a:endParaRPr lang="es-MX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6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DAD01-220D-4096-B382-1BC82CFE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Recorrido histórico de los modelos docentes  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FF08F-0363-4F0B-914E-93851EF0B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69"/>
            <a:ext cx="10515600" cy="4351338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La escuela lancasteriana y la revolución industrial. </a:t>
            </a:r>
          </a:p>
          <a:p>
            <a:r>
              <a:rPr lang="es-MX" sz="2400" dirty="0">
                <a:solidFill>
                  <a:srgbClr val="FF0000"/>
                </a:solidFill>
              </a:rPr>
              <a:t>El positivismo, la educación científica y las escuelas normales.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La escuela de la revolución y las normales rurales.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Las normales privadas y la Unidad Nacional.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Las normales superiores.  </a:t>
            </a:r>
          </a:p>
          <a:p>
            <a:r>
              <a:rPr lang="es-MX" sz="2400" dirty="0">
                <a:solidFill>
                  <a:srgbClr val="FF0000"/>
                </a:solidFill>
              </a:rPr>
              <a:t>El desarrollo estabilizador y el Plan de Once Años. </a:t>
            </a:r>
          </a:p>
          <a:p>
            <a:r>
              <a:rPr lang="es-MX" sz="2400" dirty="0">
                <a:solidFill>
                  <a:srgbClr val="FF0000"/>
                </a:solidFill>
              </a:rPr>
              <a:t> Las nivelaciones. (IFCM, ENPEPSA, UPN)</a:t>
            </a:r>
          </a:p>
          <a:p>
            <a:r>
              <a:rPr lang="es-MX" sz="2400" dirty="0">
                <a:solidFill>
                  <a:srgbClr val="FF0000"/>
                </a:solidFill>
              </a:rPr>
              <a:t>El ascenso de status en 1984. </a:t>
            </a:r>
          </a:p>
          <a:p>
            <a:r>
              <a:rPr lang="es-MX" sz="2400" dirty="0">
                <a:solidFill>
                  <a:srgbClr val="FF0000"/>
                </a:solidFill>
              </a:rPr>
              <a:t>La actualidad. 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9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04421-6DAF-467C-BE4E-9B53A7935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87" y="557213"/>
            <a:ext cx="9229726" cy="832604"/>
          </a:xfrm>
        </p:spPr>
        <p:txBody>
          <a:bodyPr>
            <a:normAutofit fontScale="90000"/>
          </a:bodyPr>
          <a:lstStyle/>
          <a:p>
            <a:pPr algn="l"/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Inercias históricas tendenciales en la formación de docentes</a:t>
            </a: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C1985-4661-45CF-92EF-374372E45D0C}"/>
              </a:ext>
            </a:extLst>
          </p:cNvPr>
          <p:cNvSpPr txBox="1"/>
          <p:nvPr/>
        </p:nvSpPr>
        <p:spPr>
          <a:xfrm>
            <a:off x="928687" y="1743075"/>
            <a:ext cx="5629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Dispersión y fragmentación.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Homogenización.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Profesionalización.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Centralización.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Control administrativo.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Gremialización.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La docencia como profesión de estado.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C00000"/>
                </a:solidFill>
              </a:rPr>
              <a:t>Endogamia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400" dirty="0">
              <a:solidFill>
                <a:srgbClr val="C00000"/>
              </a:solidFill>
            </a:endParaRPr>
          </a:p>
          <a:p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266FF7-66A6-4A47-8509-D555965ADE0D}"/>
              </a:ext>
            </a:extLst>
          </p:cNvPr>
          <p:cNvSpPr txBox="1"/>
          <p:nvPr/>
        </p:nvSpPr>
        <p:spPr>
          <a:xfrm>
            <a:off x="6734176" y="2066241"/>
            <a:ext cx="4529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D25F"/>
                </a:solidFill>
              </a:rPr>
              <a:t>Así como tendencias alternativas hacia la diversidad, la autonomía y hacer de la docencia una profesión libre y más allá de las escuelas.    </a:t>
            </a:r>
            <a:endParaRPr lang="pt-BR" sz="2400" dirty="0">
              <a:solidFill>
                <a:srgbClr val="00D25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7A8656-08E7-41EB-A910-B7EADCEF33B5}"/>
              </a:ext>
            </a:extLst>
          </p:cNvPr>
          <p:cNvSpPr txBox="1"/>
          <p:nvPr/>
        </p:nvSpPr>
        <p:spPr>
          <a:xfrm>
            <a:off x="1481137" y="5118318"/>
            <a:ext cx="922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Sin la pretensión de calificativos a priori, sólo diría que se aprecian tendencias de mantenimiento y de cambio.  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0A3FE-B50A-4EC5-87A6-A0C91A708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3726"/>
            <a:ext cx="9144000" cy="849312"/>
          </a:xfrm>
        </p:spPr>
        <p:txBody>
          <a:bodyPr>
            <a:normAutofit/>
          </a:bodyPr>
          <a:lstStyle/>
          <a:p>
            <a:pPr algn="l"/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Historias que se encuentran  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0E8398-38A5-40B6-B490-C042520EC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90676"/>
            <a:ext cx="9734550" cy="336232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Políticas educativas. 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Vidas personales.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Formación docente.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Historias de los colegas de trabajo.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Ideas y modelos docentes.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Historia escolar. 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6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EDCEB-61F7-460C-BD95-7F4529E0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854074"/>
            <a:ext cx="10515600" cy="5160963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pPr marL="0" indent="0" algn="ctr">
              <a:buNone/>
            </a:pPr>
            <a:r>
              <a:rPr lang="es-MX" dirty="0">
                <a:solidFill>
                  <a:srgbClr val="C00000"/>
                </a:solidFill>
              </a:rPr>
              <a:t>Historicidad</a:t>
            </a:r>
            <a:r>
              <a:rPr lang="pt-BR" dirty="0">
                <a:solidFill>
                  <a:srgbClr val="C00000"/>
                </a:solidFill>
              </a:rPr>
              <a:t> y educabilidad van juntos, en cada persona, grupo social e inherente a la humanidad. </a:t>
            </a:r>
          </a:p>
          <a:p>
            <a:pPr marL="0" indent="0" algn="ctr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C00000"/>
                </a:solidFill>
              </a:rPr>
              <a:t>Por eso conviene ...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C00000"/>
                </a:solidFill>
              </a:rPr>
              <a:t>Ligar la historia personal a las historias cercanas como son las familiares e institucionales.</a:t>
            </a:r>
          </a:p>
          <a:p>
            <a:pPr marL="0" indent="0" algn="ctr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C00000"/>
                </a:solidFill>
              </a:rPr>
              <a:t>Como son ...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C00000"/>
                </a:solidFill>
              </a:rPr>
              <a:t>Las relaciones entre la historia de las IFD la de quienes estudian en ellas.   </a:t>
            </a:r>
          </a:p>
        </p:txBody>
      </p:sp>
    </p:spTree>
    <p:extLst>
      <p:ext uri="{BB962C8B-B14F-4D97-AF65-F5344CB8AC3E}">
        <p14:creationId xmlns:p14="http://schemas.microsoft.com/office/powerpoint/2010/main" val="274564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01E91-4955-4D1F-B7DC-09E8989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2316" y="2612634"/>
            <a:ext cx="4645250" cy="2889114"/>
          </a:xfrm>
        </p:spPr>
        <p:txBody>
          <a:bodyPr anchor="b">
            <a:noAutofit/>
          </a:bodyPr>
          <a:lstStyle/>
          <a:p>
            <a:pPr algn="l"/>
            <a:r>
              <a:rPr lang="es-MX" sz="2800" dirty="0"/>
              <a:t>¿Quiénes han incidido en mi historia docente?</a:t>
            </a:r>
            <a:br>
              <a:rPr lang="es-MX" sz="2800" dirty="0"/>
            </a:br>
            <a:br>
              <a:rPr lang="es-MX" sz="2800" dirty="0"/>
            </a:br>
            <a:br>
              <a:rPr lang="es-MX" sz="2800" dirty="0"/>
            </a:br>
            <a:br>
              <a:rPr lang="es-MX" sz="2800" dirty="0"/>
            </a:br>
            <a:br>
              <a:rPr lang="es-MX" sz="2800" dirty="0"/>
            </a:br>
            <a:br>
              <a:rPr lang="es-MX" sz="2800" dirty="0"/>
            </a:b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¿En la historia docente de quiénes he incidido yo? </a:t>
            </a:r>
            <a:endParaRPr lang="pt-BR" sz="2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9D2DF6-48E9-4098-A907-17889BA3A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29244" b="-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7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565F7-44F8-44A4-8EA6-1D399928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25" y="5915026"/>
            <a:ext cx="4905375" cy="400050"/>
          </a:xfrm>
        </p:spPr>
        <p:txBody>
          <a:bodyPr>
            <a:normAutofit/>
          </a:bodyPr>
          <a:lstStyle/>
          <a:p>
            <a:r>
              <a:rPr lang="es-MX" sz="1800" dirty="0"/>
              <a:t>De acDe acuerdo a texto de Alfonso Capitán Díaz</a:t>
            </a:r>
            <a:endParaRPr lang="pt-BR" sz="1800" dirty="0"/>
          </a:p>
        </p:txBody>
      </p:sp>
      <p:pic>
        <p:nvPicPr>
          <p:cNvPr id="15" name="Marcador de contenido 14" descr="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A4633B54-E453-48FF-953D-14C8D5AF9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70" y="56752"/>
            <a:ext cx="4496329" cy="6744496"/>
          </a:xfrm>
        </p:spPr>
      </p:pic>
    </p:spTree>
    <p:extLst>
      <p:ext uri="{BB962C8B-B14F-4D97-AF65-F5344CB8AC3E}">
        <p14:creationId xmlns:p14="http://schemas.microsoft.com/office/powerpoint/2010/main" val="70807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FAD67-29E1-4D8D-9AA7-0E58FFA70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32" y="5200879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Ideas pedagógicas del Siglo XIX</a:t>
            </a:r>
          </a:p>
        </p:txBody>
      </p:sp>
      <p:sp>
        <p:nvSpPr>
          <p:cNvPr id="192" name="Right Triangle 191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Nueva imagen (2)">
            <a:extLst>
              <a:ext uri="{FF2B5EF4-FFF2-40B4-BE49-F238E27FC236}">
                <a16:creationId xmlns:a16="http://schemas.microsoft.com/office/drawing/2014/main" id="{479CBAA7-1AA4-45A3-9E14-B624B7ED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2" r="-4" b="40269"/>
          <a:stretch/>
        </p:blipFill>
        <p:spPr bwMode="auto">
          <a:xfrm>
            <a:off x="630126" y="626994"/>
            <a:ext cx="1217216" cy="8636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ight Triangle 193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9385" y="1484472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ight Triangle 194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A18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ight Triangle 195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6496" y="2804968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n que contiene hombre, corbata, persona, traje&#10;&#10;Descripción generada automáticamente">
            <a:extLst>
              <a:ext uri="{FF2B5EF4-FFF2-40B4-BE49-F238E27FC236}">
                <a16:creationId xmlns:a16="http://schemas.microsoft.com/office/drawing/2014/main" id="{06073F2A-895E-4897-B1A0-5A34FD297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r="20323" b="-1"/>
          <a:stretch/>
        </p:blipFill>
        <p:spPr bwMode="auto">
          <a:xfrm>
            <a:off x="6781808" y="635538"/>
            <a:ext cx="1984248" cy="22109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ight Triangle 196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Carrillo">
            <a:extLst>
              <a:ext uri="{FF2B5EF4-FFF2-40B4-BE49-F238E27FC236}">
                <a16:creationId xmlns:a16="http://schemas.microsoft.com/office/drawing/2014/main" id="{59E08D8C-2D91-4EF4-AA92-B3477AA10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b="25006"/>
          <a:stretch/>
        </p:blipFill>
        <p:spPr bwMode="auto">
          <a:xfrm>
            <a:off x="2969840" y="1484472"/>
            <a:ext cx="199059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Right Triangle 197">
            <a:extLst>
              <a:ext uri="{FF2B5EF4-FFF2-40B4-BE49-F238E27FC236}">
                <a16:creationId xmlns:a16="http://schemas.microsoft.com/office/drawing/2014/main" id="{B61FDAF1-FEF1-4DFC-98A0-F62D91D4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803978" y="586529"/>
            <a:ext cx="2204118" cy="2284131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Imagen en blanco y negro de un hombre con un traje de color negro&#10;&#10;Descripción generada automáticamente">
            <a:extLst>
              <a:ext uri="{FF2B5EF4-FFF2-40B4-BE49-F238E27FC236}">
                <a16:creationId xmlns:a16="http://schemas.microsoft.com/office/drawing/2014/main" id="{7F3FCDDF-AD18-4DB5-A96E-E949C911F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14423"/>
          <a:stretch/>
        </p:blipFill>
        <p:spPr bwMode="auto">
          <a:xfrm>
            <a:off x="1318849" y="2856072"/>
            <a:ext cx="1646847" cy="19110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 blanco y negro de 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AAC0C466-EEA4-4064-8AE4-88BA5B458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-2" b="26660"/>
          <a:stretch/>
        </p:blipFill>
        <p:spPr bwMode="auto">
          <a:xfrm>
            <a:off x="4062100" y="2856071"/>
            <a:ext cx="2719707" cy="1898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que contiene persona, ropa, interior, hombre&#10;&#10;Descripción generada automáticamente">
            <a:extLst>
              <a:ext uri="{FF2B5EF4-FFF2-40B4-BE49-F238E27FC236}">
                <a16:creationId xmlns:a16="http://schemas.microsoft.com/office/drawing/2014/main" id="{754C075E-5A13-4499-AF14-10D70983C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r="2" b="31311"/>
          <a:stretch/>
        </p:blipFill>
        <p:spPr bwMode="auto">
          <a:xfrm>
            <a:off x="8758678" y="2002221"/>
            <a:ext cx="2789854" cy="27126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41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D86DE8-B0A2-46B2-BB62-A4A927B3C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s-MX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semejanzas y diferencias observaríamos entre las cualidades, habilidades, conocimientos y prácticas de un docente de 1892 y uno del 2019? </a:t>
            </a:r>
            <a:endParaRPr lang="pt-BR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.">
            <a:extLst>
              <a:ext uri="{FF2B5EF4-FFF2-40B4-BE49-F238E27FC236}">
                <a16:creationId xmlns:a16="http://schemas.microsoft.com/office/drawing/2014/main" id="{8F5A17B0-4FD3-45A5-9F8D-4A06267F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441047"/>
            <a:ext cx="5455917" cy="39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14.04.11_Bridge_Competition_Finals-204_Lo">
            <a:extLst>
              <a:ext uri="{FF2B5EF4-FFF2-40B4-BE49-F238E27FC236}">
                <a16:creationId xmlns:a16="http://schemas.microsoft.com/office/drawing/2014/main" id="{4B9C7043-22EC-4B5A-A91C-0054AD93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45073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8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CA585-0921-48D6-901D-E7DFF5E09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6551"/>
            <a:ext cx="9144000" cy="806450"/>
          </a:xfrm>
        </p:spPr>
        <p:txBody>
          <a:bodyPr>
            <a:normAutofit/>
          </a:bodyPr>
          <a:lstStyle/>
          <a:p>
            <a:pPr algn="l"/>
            <a:r>
              <a:rPr lang="es-MX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para invitar al diálogo</a:t>
            </a:r>
            <a:endParaRPr lang="pt-B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082C82-90EE-4470-BE3B-BBCF43DDB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238" y="1429542"/>
            <a:ext cx="9144000" cy="4742657"/>
          </a:xfrm>
        </p:spPr>
        <p:txBody>
          <a:bodyPr>
            <a:normAutofit lnSpcReduction="10000"/>
          </a:bodyPr>
          <a:lstStyle/>
          <a:p>
            <a:pPr marL="342900" indent="-34290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dirty="0">
                <a:solidFill>
                  <a:srgbClr val="FF0000"/>
                </a:solidFill>
              </a:rPr>
              <a:t>La historicidad es una cualidad inherente a lo educativo. </a:t>
            </a:r>
          </a:p>
          <a:p>
            <a:pPr marL="342900" indent="-34290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dirty="0">
                <a:solidFill>
                  <a:srgbClr val="FF0000"/>
                </a:solidFill>
              </a:rPr>
              <a:t>Tener presente que históricamente los modos educativos del pasado se traslapan con nuevos modos y pueden reflejarse en el presente.  </a:t>
            </a:r>
          </a:p>
          <a:p>
            <a:pPr marL="342900" indent="-34290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dirty="0">
                <a:solidFill>
                  <a:srgbClr val="FF0000"/>
                </a:solidFill>
              </a:rPr>
              <a:t>La historia puede ser tanto un lastre como una plataforma de lanzamiento hacia el futuro.</a:t>
            </a:r>
          </a:p>
          <a:p>
            <a:pPr marL="342900" indent="-34290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dirty="0">
                <a:solidFill>
                  <a:srgbClr val="FF0000"/>
                </a:solidFill>
              </a:rPr>
              <a:t>Las personas e instituciones suelen conservar el sello de su origen. </a:t>
            </a:r>
          </a:p>
          <a:p>
            <a:pPr marL="342900" indent="-34290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dirty="0">
                <a:solidFill>
                  <a:srgbClr val="FF0000"/>
                </a:solidFill>
              </a:rPr>
              <a:t>No tenemos porque ser prisioneros de nuestro origen.</a:t>
            </a:r>
          </a:p>
          <a:p>
            <a:pPr marL="342900" indent="-34290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dirty="0">
                <a:solidFill>
                  <a:srgbClr val="FF0000"/>
                </a:solidFill>
              </a:rPr>
              <a:t>Los procesos al interior y en el entorno de lo educativo tienen diferentes lógicas y dinámicas históricas. </a:t>
            </a:r>
          </a:p>
          <a:p>
            <a:pPr marL="342900" indent="-34290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dirty="0">
                <a:solidFill>
                  <a:srgbClr val="FF0000"/>
                </a:solidFill>
              </a:rPr>
              <a:t>Dadas las diferencias señaladas, más que buscar su homogenización, deben procurarse estrategias académicas que consideren una sincronicidad acorde con esas diversidades.  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7E040-5FC9-4D64-ACFF-C71E2B4F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903" y="683568"/>
            <a:ext cx="6395269" cy="24882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rgbClr val="FF0000"/>
                </a:solidFill>
              </a:rPr>
              <a:t>Ver la docencia profesional en su dimensión histórica nos lleva a ubicarla en el proceso educativo extenso y permanente de la humanidad, que, históricamente se ha propuesto su legitimación mediante varias formas en distintos momentos y acorde a diversas cultura</a:t>
            </a:r>
            <a:r>
              <a:rPr lang="es-MX" sz="2400" dirty="0">
                <a:solidFill>
                  <a:srgbClr val="FF0000"/>
                </a:solidFill>
              </a:rPr>
              <a:t>s. </a:t>
            </a: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DDE203-7289-4EC6-86ED-349715C044A1}"/>
              </a:ext>
            </a:extLst>
          </p:cNvPr>
          <p:cNvSpPr txBox="1"/>
          <p:nvPr/>
        </p:nvSpPr>
        <p:spPr>
          <a:xfrm>
            <a:off x="1243013" y="5161896"/>
            <a:ext cx="947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259B52"/>
                </a:solidFill>
              </a:rPr>
              <a:t>Un conocimiento pedagógico integral requiere del conocimiento histórico </a:t>
            </a:r>
            <a:r>
              <a:rPr lang="es-MX" sz="2400" dirty="0"/>
              <a:t> </a:t>
            </a:r>
            <a:endParaRPr lang="pt-BR" sz="24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1DA6B52-F136-4736-8077-E3627A12E150}"/>
              </a:ext>
            </a:extLst>
          </p:cNvPr>
          <p:cNvSpPr txBox="1">
            <a:spLocks/>
          </p:cNvSpPr>
          <p:nvPr/>
        </p:nvSpPr>
        <p:spPr>
          <a:xfrm>
            <a:off x="758194" y="2371725"/>
            <a:ext cx="4097080" cy="160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Rébsamen proponía tres pasos pedagógicos: pedagogía general; pedagogía histórica y pedagogía práctica. 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095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EBB72-E545-4441-88E9-35D28DB3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68" y="428625"/>
            <a:ext cx="6024132" cy="6072187"/>
          </a:xfrm>
        </p:spPr>
        <p:txBody>
          <a:bodyPr anchor="b">
            <a:normAutofit fontScale="90000"/>
          </a:bodyPr>
          <a:lstStyle/>
          <a:p>
            <a:pPr algn="l"/>
            <a:br>
              <a:rPr lang="es-MX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qué nos parecemos y diferenciamos de los docentes del siglo XIX?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hemos hecho en educación desde el siglo XIX para llegar a ser lo que somos?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deberíamos hacer ahora para llegar a ser lo que queremos?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¿Sabemos que queremos y lo que debiéramos hacer?  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dirán en el futuro sobre la historia educativa que estamos viviendo hoy?  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s education really a rat race in India?">
            <a:extLst>
              <a:ext uri="{FF2B5EF4-FFF2-40B4-BE49-F238E27FC236}">
                <a16:creationId xmlns:a16="http://schemas.microsoft.com/office/drawing/2014/main" id="{D526BB15-3EDD-4D46-8471-747F3D5B2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4" r="11114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1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7861D-E555-4372-A8B1-8F9ACE604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3697287"/>
            <a:ext cx="10515600" cy="2160588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por su atención y disposición al diálogo. </a:t>
            </a:r>
          </a:p>
          <a:p>
            <a:pPr marL="0" indent="0" algn="ctr">
              <a:buNone/>
            </a:pP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MX" sz="1800" i="1" dirty="0"/>
              <a:t>Manuel Moreno Castañeda</a:t>
            </a:r>
          </a:p>
          <a:p>
            <a:pPr marL="0" indent="0" algn="ctr">
              <a:buNone/>
            </a:pPr>
            <a:r>
              <a:rPr lang="pt-BR" sz="1800" dirty="0">
                <a:hlinkClick r:id="rId2"/>
              </a:rPr>
              <a:t>hola@profesormanuelmoreno.com</a:t>
            </a: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768C459-5A52-4CA1-AE0F-C6E264E6846D}"/>
              </a:ext>
            </a:extLst>
          </p:cNvPr>
          <p:cNvSpPr txBox="1">
            <a:spLocks/>
          </p:cNvSpPr>
          <p:nvPr/>
        </p:nvSpPr>
        <p:spPr>
          <a:xfrm>
            <a:off x="838200" y="1657351"/>
            <a:ext cx="1051560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>
                <a:solidFill>
                  <a:srgbClr val="C00000"/>
                </a:solidFill>
              </a:rPr>
              <a:t>Libertad y autonomía imprescindibles para incidir en nuestra historia y la de nuestro contexto, de otro modo sólo queda la conformidad de seguir las inercias tendenciales.  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0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0A3FE-B50A-4EC5-87A6-A0C91A708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975" y="279401"/>
            <a:ext cx="9144000" cy="849312"/>
          </a:xfrm>
        </p:spPr>
        <p:txBody>
          <a:bodyPr>
            <a:normAutofit/>
          </a:bodyPr>
          <a:lstStyle/>
          <a:p>
            <a:pPr algn="l"/>
            <a:r>
              <a:rPr lang="es-MX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Relevancia de la comprensión de la historicidad </a:t>
            </a:r>
            <a:endParaRPr lang="pt-B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0E8398-38A5-40B6-B490-C042520EC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90675"/>
            <a:ext cx="9734550" cy="4738687"/>
          </a:xfrm>
        </p:spPr>
        <p:txBody>
          <a:bodyPr>
            <a:noAutofit/>
          </a:bodyPr>
          <a:lstStyle/>
          <a:p>
            <a:pPr algn="l"/>
            <a:r>
              <a:rPr lang="es-MX" dirty="0">
                <a:solidFill>
                  <a:srgbClr val="FF0000"/>
                </a:solidFill>
              </a:rPr>
              <a:t>Sentirnos y pensar como personas históricas.  </a:t>
            </a:r>
          </a:p>
          <a:p>
            <a:pPr algn="l"/>
            <a:endParaRPr lang="es-MX" dirty="0">
              <a:solidFill>
                <a:srgbClr val="FF0000"/>
              </a:solidFill>
            </a:endParaRPr>
          </a:p>
          <a:p>
            <a:pPr algn="l"/>
            <a:r>
              <a:rPr lang="es-MX" dirty="0">
                <a:solidFill>
                  <a:srgbClr val="FF0000"/>
                </a:solidFill>
              </a:rPr>
              <a:t>Entender la historia de lo educativo como proceso de una historia global. </a:t>
            </a:r>
          </a:p>
          <a:p>
            <a:pPr algn="l"/>
            <a:endParaRPr lang="pt-BR" dirty="0">
              <a:solidFill>
                <a:srgbClr val="FF0000"/>
              </a:solidFill>
            </a:endParaRPr>
          </a:p>
          <a:p>
            <a:pPr algn="l"/>
            <a:r>
              <a:rPr lang="es-MX" dirty="0">
                <a:solidFill>
                  <a:srgbClr val="FF0000"/>
                </a:solidFill>
              </a:rPr>
              <a:t>Saber qué hacer ante …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FF0000"/>
                </a:solidFill>
              </a:rPr>
              <a:t>Los diversas ritmos históricos de los procesos de los sistemas académicos.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FF0000"/>
                </a:solidFill>
              </a:rPr>
              <a:t>El modo en que se manifiestan en el presente las inercias históricas tendenciales.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FF0000"/>
                </a:solidFill>
              </a:rPr>
              <a:t> Las diversas historias que convergen en las prácticas educativas cotidianas.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MX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E54091-1CD9-4F8A-8071-2E1955E4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fuentes para el conocimiento histórico</a:t>
            </a:r>
            <a:endParaRPr lang="pt-BR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CE97ABB-A578-4FDB-BB9A-3F5AD4BFD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8033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21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84114-9066-46E6-92CC-56FF6664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538" y="25717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Referentes conceptuales</a:t>
            </a:r>
            <a:b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F6F452-B57B-457C-AC50-D6E480E26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86718"/>
            <a:ext cx="9144000" cy="387112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C00000"/>
                </a:solidFill>
              </a:rPr>
              <a:t>Historicidad. </a:t>
            </a:r>
          </a:p>
          <a:p>
            <a:pPr algn="l"/>
            <a:endParaRPr lang="es-MX" dirty="0">
              <a:solidFill>
                <a:srgbClr val="C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C00000"/>
                </a:solidFill>
              </a:rPr>
              <a:t>Educabilidad: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</a:rPr>
              <a:t>Como inherente a lo humano.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</a:rPr>
              <a:t>En su institucionalización.  </a:t>
            </a:r>
          </a:p>
          <a:p>
            <a:pPr lvl="1" algn="l"/>
            <a:endParaRPr lang="es-MX" dirty="0">
              <a:solidFill>
                <a:srgbClr val="C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C00000"/>
                </a:solidFill>
              </a:rPr>
              <a:t>Complejidad de la profesión docente por su: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C00000"/>
                </a:solidFill>
              </a:rPr>
              <a:t>Diversidad.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C00000"/>
                </a:solidFill>
              </a:rPr>
              <a:t>Multidimensionalidad 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C00000"/>
                </a:solidFill>
              </a:rPr>
              <a:t>Incertidumbre. </a:t>
            </a:r>
            <a:b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37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1AF0FF-BCBE-482F-8D3D-7BE8A9B0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>
            <a:normAutofit/>
          </a:bodyPr>
          <a:lstStyle/>
          <a:p>
            <a:r>
              <a:rPr lang="es-MX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Historicidad que significa</a:t>
            </a:r>
            <a:r>
              <a:rPr lang="es-MX" sz="3100" dirty="0">
                <a:solidFill>
                  <a:srgbClr val="FFFFFF"/>
                </a:solidFill>
              </a:rPr>
              <a:t>:</a:t>
            </a:r>
            <a:br>
              <a:rPr lang="pt-BR" sz="3100" dirty="0">
                <a:solidFill>
                  <a:srgbClr val="FFFFFF"/>
                </a:solidFill>
              </a:rPr>
            </a:br>
            <a:endParaRPr lang="pt-BR" sz="3100" dirty="0">
              <a:solidFill>
                <a:srgbClr val="FFFFF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251B4D-D64F-4253-8B45-51F80F4CC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 r="1" b="4844"/>
          <a:stretch/>
        </p:blipFill>
        <p:spPr bwMode="auto">
          <a:xfrm>
            <a:off x="4968250" y="324472"/>
            <a:ext cx="4556762" cy="20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2D7CEE-FCB3-43C5-8227-C23C54364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7870" b="7"/>
          <a:stretch/>
        </p:blipFill>
        <p:spPr bwMode="auto">
          <a:xfrm>
            <a:off x="9617743" y="333326"/>
            <a:ext cx="2251026" cy="20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y 256: And so it begins...">
            <a:extLst>
              <a:ext uri="{FF2B5EF4-FFF2-40B4-BE49-F238E27FC236}">
                <a16:creationId xmlns:a16="http://schemas.microsoft.com/office/drawing/2014/main" id="{CA1C4F30-A9D2-490C-9EA8-C25CD0AF4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r="14809" b="2"/>
          <a:stretch/>
        </p:blipFill>
        <p:spPr bwMode="auto">
          <a:xfrm>
            <a:off x="320044" y="2429124"/>
            <a:ext cx="4556762" cy="41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0519C-09EA-4BCF-A04E-B8D23E34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271" y="3007156"/>
            <a:ext cx="3944010" cy="3455091"/>
          </a:xfrm>
        </p:spPr>
        <p:txBody>
          <a:bodyPr anchor="ctr"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FFFF"/>
                </a:solidFill>
              </a:rPr>
              <a:t>Genealogía.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11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FFFF"/>
                </a:solidFill>
              </a:rPr>
              <a:t>Temporalidad. </a:t>
            </a:r>
          </a:p>
          <a:p>
            <a:pPr marL="0" indent="0">
              <a:buNone/>
            </a:pPr>
            <a:endParaRPr lang="es-MX" sz="11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FFFF"/>
                </a:solidFill>
              </a:rPr>
              <a:t>Inercias históricas tendenciales.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10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FFFF"/>
                </a:solidFill>
              </a:rPr>
              <a:t>Rupturas y continuidades.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9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FFFF"/>
                </a:solidFill>
              </a:rPr>
              <a:t>Contextualidad.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9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FFFF"/>
                </a:solidFill>
              </a:rPr>
              <a:t>Culturalidad.</a:t>
            </a:r>
            <a:endParaRPr lang="pt-B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13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1300" dirty="0">
              <a:solidFill>
                <a:srgbClr val="FFFFFF"/>
              </a:solidFill>
            </a:endParaRPr>
          </a:p>
          <a:p>
            <a:endParaRPr lang="pt-BR" sz="1300" dirty="0">
              <a:solidFill>
                <a:srgbClr val="FFFFFF"/>
              </a:solidFill>
            </a:endParaRPr>
          </a:p>
        </p:txBody>
      </p:sp>
      <p:pic>
        <p:nvPicPr>
          <p:cNvPr id="1040" name="Picture 16" descr="Education in Afghanistan">
            <a:extLst>
              <a:ext uri="{FF2B5EF4-FFF2-40B4-BE49-F238E27FC236}">
                <a16:creationId xmlns:a16="http://schemas.microsoft.com/office/drawing/2014/main" id="{6928C642-3BFE-4F47-A783-59E78452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9" r="7994"/>
          <a:stretch/>
        </p:blipFill>
        <p:spPr bwMode="auto">
          <a:xfrm>
            <a:off x="9617746" y="2426918"/>
            <a:ext cx="2251025" cy="19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junto de lápices 3D realistas y elegantes negros y de plata de bolas Plumas aislados en fondo blanco como artículos escolares. Ilustración vectorial Foto de archivo - 42134829">
            <a:extLst>
              <a:ext uri="{FF2B5EF4-FFF2-40B4-BE49-F238E27FC236}">
                <a16:creationId xmlns:a16="http://schemas.microsoft.com/office/drawing/2014/main" id="{9D77A2E1-C3CB-446A-AC57-48EC6F413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2" b="12435"/>
          <a:stretch/>
        </p:blipFill>
        <p:spPr bwMode="auto">
          <a:xfrm>
            <a:off x="9617746" y="4499919"/>
            <a:ext cx="2251024" cy="20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3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91544" y="2636912"/>
            <a:ext cx="7272808" cy="2436848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 </a:t>
            </a:r>
            <a:endParaRPr lang="en-US" sz="40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89806" y="3220564"/>
            <a:ext cx="3413125" cy="607938"/>
          </a:xfrm>
        </p:spPr>
        <p:txBody>
          <a:bodyPr>
            <a:noAutofit/>
          </a:bodyPr>
          <a:lstStyle/>
          <a:p>
            <a:pPr lvl="0" algn="l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historicidad de la Docencia se manifiesta en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AFD8-056A-4613-A89E-1821E59C4405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6A20-58E5-4B4E-BF36-3118B19CFEDE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4500FFE-A2C3-434D-8BB9-63E651819429}"/>
              </a:ext>
            </a:extLst>
          </p:cNvPr>
          <p:cNvSpPr txBox="1">
            <a:spLocks/>
          </p:cNvSpPr>
          <p:nvPr/>
        </p:nvSpPr>
        <p:spPr>
          <a:xfrm>
            <a:off x="2152650" y="266858"/>
            <a:ext cx="8158934" cy="60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s-MX" sz="3200" b="1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" name="4 Subtítulo">
            <a:extLst>
              <a:ext uri="{FF2B5EF4-FFF2-40B4-BE49-F238E27FC236}">
                <a16:creationId xmlns:a16="http://schemas.microsoft.com/office/drawing/2014/main" id="{ABF299C8-C0F8-46CA-85A1-E60EEFF7CD73}"/>
              </a:ext>
            </a:extLst>
          </p:cNvPr>
          <p:cNvSpPr txBox="1">
            <a:spLocks/>
          </p:cNvSpPr>
          <p:nvPr/>
        </p:nvSpPr>
        <p:spPr>
          <a:xfrm>
            <a:off x="8220025" y="3007635"/>
            <a:ext cx="3500437" cy="607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viven en las  prácticas pedagógicas cotidianas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5C4410-8A66-4DB5-BA6F-7C7F6A621348}"/>
              </a:ext>
            </a:extLst>
          </p:cNvPr>
          <p:cNvSpPr txBox="1"/>
          <p:nvPr/>
        </p:nvSpPr>
        <p:spPr>
          <a:xfrm>
            <a:off x="4402932" y="2476539"/>
            <a:ext cx="3500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1CA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temporalidad</a:t>
            </a:r>
          </a:p>
          <a:p>
            <a:pPr algn="ctr"/>
            <a:r>
              <a:rPr lang="es-MX" sz="2400" dirty="0">
                <a:solidFill>
                  <a:srgbClr val="1CA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carácter cultural</a:t>
            </a:r>
          </a:p>
          <a:p>
            <a:pPr algn="ctr"/>
            <a:r>
              <a:rPr lang="es-MX" sz="2400" dirty="0">
                <a:solidFill>
                  <a:srgbClr val="1CA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ideas que la orientan </a:t>
            </a:r>
          </a:p>
          <a:p>
            <a:pPr algn="ctr"/>
            <a:r>
              <a:rPr lang="pt-BR" sz="2400" dirty="0">
                <a:solidFill>
                  <a:srgbClr val="1CA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continuidades</a:t>
            </a:r>
          </a:p>
          <a:p>
            <a:pPr algn="ctr"/>
            <a:r>
              <a:rPr lang="pt-BR" sz="2400" dirty="0">
                <a:solidFill>
                  <a:srgbClr val="1CA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cambios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5EDF009E-ACC8-4D49-82A6-3E60672594F3}"/>
              </a:ext>
            </a:extLst>
          </p:cNvPr>
          <p:cNvSpPr/>
          <p:nvPr/>
        </p:nvSpPr>
        <p:spPr>
          <a:xfrm>
            <a:off x="4502944" y="2256194"/>
            <a:ext cx="214312" cy="24378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4000" dirty="0">
              <a:solidFill>
                <a:srgbClr val="1CA422"/>
              </a:solidFill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1D085D14-1C61-46D3-BB0A-3124B8DEB024}"/>
              </a:ext>
            </a:extLst>
          </p:cNvPr>
          <p:cNvSpPr/>
          <p:nvPr/>
        </p:nvSpPr>
        <p:spPr>
          <a:xfrm flipH="1">
            <a:off x="7689057" y="2251506"/>
            <a:ext cx="214312" cy="24378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6418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AA1CF-6C18-48E1-9DE8-A0522C4D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50813"/>
            <a:ext cx="10515600" cy="892176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recorrido por la historia de la ByCENJ 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84B18-25D4-4CEB-A943-8BE6FA536E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1" y="1057278"/>
            <a:ext cx="105156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Antecedentes coloniales.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Educación lancasteriana.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Congreso Pedagógico de 1889-1890.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1892. Fundación de la Escuela Normal de Profesores en Jalisco.  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1914. Manuel M. Diéguez refunda la Escuela Normal. 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1925. La Normal de Jalisco se integra a la UDG.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1934. La Normal de Jalisco se separa de la UDG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Plan de once años.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1984. La formación normal se reconoce como educación superior.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1992. Se declara Benemérita y Centenaria a la Escuela Normal de Jalisco. 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solidFill>
                  <a:srgbClr val="C00000"/>
                </a:solidFill>
              </a:rPr>
              <a:t>El presente.  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6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EDCEB-61F7-460C-BD95-7F4529E0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899"/>
            <a:ext cx="10515600" cy="5160963"/>
          </a:xfrm>
        </p:spPr>
        <p:txBody>
          <a:bodyPr>
            <a:normAutofit fontScale="92500" lnSpcReduction="10000"/>
          </a:bodyPr>
          <a:lstStyle/>
          <a:p>
            <a:endParaRPr lang="es-MX" dirty="0"/>
          </a:p>
          <a:p>
            <a:pPr marL="0" indent="0">
              <a:buNone/>
            </a:pPr>
            <a:r>
              <a:rPr lang="es-MX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estos 127 años de historia de la ByCENJ, transcurrieron varias historias de:</a:t>
            </a:r>
          </a:p>
          <a:p>
            <a:pPr marL="0" indent="0">
              <a:buNone/>
            </a:pPr>
            <a:endParaRPr lang="es-MX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srgbClr val="C00000"/>
                </a:solidFill>
              </a:rPr>
              <a:t>Ideas pedagógicas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srgbClr val="C00000"/>
                </a:solidFill>
              </a:rPr>
              <a:t>Políticas educativas.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srgbClr val="C00000"/>
                </a:solidFill>
              </a:rPr>
              <a:t>Propuestas curriculares.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srgbClr val="C00000"/>
                </a:solidFill>
              </a:rPr>
              <a:t>Vidas de profesores.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srgbClr val="C00000"/>
                </a:solidFill>
              </a:rPr>
              <a:t>Vidas de estudiantes.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srgbClr val="C00000"/>
                </a:solidFill>
              </a:rPr>
              <a:t>Tecnologías educativas.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600" dirty="0">
                <a:solidFill>
                  <a:srgbClr val="C00000"/>
                </a:solidFill>
              </a:rPr>
              <a:t>Edificios e instalaciones.  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C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07509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896</Words>
  <Application>Microsoft Office PowerPoint</Application>
  <PresentationFormat>Panorámica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 de Office</vt:lpstr>
      <vt:lpstr>La historicidad de la docencia:  del siglo XIX al XXI</vt:lpstr>
      <vt:lpstr>Presentación de PowerPoint</vt:lpstr>
      <vt:lpstr>Relevancia de la comprensión de la historicidad </vt:lpstr>
      <vt:lpstr>Las fuentes para el conocimiento histórico</vt:lpstr>
      <vt:lpstr>Referentes conceptuales   </vt:lpstr>
      <vt:lpstr>Historicidad que significa: </vt:lpstr>
      <vt:lpstr> </vt:lpstr>
      <vt:lpstr>Un recorrido por la historia de la ByCENJ </vt:lpstr>
      <vt:lpstr>Presentación de PowerPoint</vt:lpstr>
      <vt:lpstr>  </vt:lpstr>
      <vt:lpstr>Recorrido histórico de los modelos docentes  </vt:lpstr>
      <vt:lpstr>Inercias históricas tendenciales en la formación de docentes</vt:lpstr>
      <vt:lpstr>Historias que se encuentran  </vt:lpstr>
      <vt:lpstr>Presentación de PowerPoint</vt:lpstr>
      <vt:lpstr>¿Quiénes han incidido en mi historia docente?        ¿En la historia docente de quiénes he incidido yo? </vt:lpstr>
      <vt:lpstr>De acDe acuerdo a texto de Alfonso Capitán Díaz</vt:lpstr>
      <vt:lpstr>Ideas pedagógicas del Siglo XIX</vt:lpstr>
      <vt:lpstr>¿Qué semejanzas y diferencias observaríamos entre las cualidades, habilidades, conocimientos y prácticas de un docente de 1892 y uno del 2019? </vt:lpstr>
      <vt:lpstr>Reflexiones para invitar al diálogo</vt:lpstr>
      <vt:lpstr> ¿En qué nos parecemos y diferenciamos de los docentes del siglo XIX?  ¿Qué hemos hecho en educación desde el siglo XIX para llegar a ser lo que somos?  ¿Qué deberíamos hacer ahora para llegar a ser lo que queremos?  ¿Sabemos que queremos y lo que debiéramos hacer?    ¿Qué dirán en el futuro sobre la historia educativa que estamos viviendo hoy?  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historicidad de la docencia:  del siglo XIX al XXI</dc:title>
  <dc:creator>Manuel Moreno</dc:creator>
  <cp:lastModifiedBy>Manuel Moreno</cp:lastModifiedBy>
  <cp:revision>16</cp:revision>
  <dcterms:created xsi:type="dcterms:W3CDTF">2019-10-30T03:13:55Z</dcterms:created>
  <dcterms:modified xsi:type="dcterms:W3CDTF">2019-10-31T12:56:40Z</dcterms:modified>
</cp:coreProperties>
</file>